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None/>
              <a:defRPr sz="3700"/>
            </a:lvl1pPr>
            <a:lvl2pPr marL="0" indent="0">
              <a:spcBef>
                <a:spcPts val="0"/>
              </a:spcBef>
              <a:buClrTx/>
              <a:buSzTx/>
              <a:buNone/>
              <a:defRPr sz="3700"/>
            </a:lvl2pPr>
            <a:lvl3pPr marL="0" indent="0">
              <a:spcBef>
                <a:spcPts val="0"/>
              </a:spcBef>
              <a:buClrTx/>
              <a:buSzTx/>
              <a:buNone/>
              <a:defRPr sz="3700"/>
            </a:lvl3pPr>
            <a:lvl4pPr marL="0" indent="0">
              <a:spcBef>
                <a:spcPts val="0"/>
              </a:spcBef>
              <a:buClrTx/>
              <a:buSzTx/>
              <a:buNone/>
              <a:defRPr sz="3700"/>
            </a:lvl4pPr>
            <a:lvl5pPr marL="0" indent="0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chemeClr val="accent1">
            <a:lumOff val="1352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None/>
              <a:defRPr sz="3700"/>
            </a:lvl1pPr>
            <a:lvl2pPr marL="0" indent="0">
              <a:spcBef>
                <a:spcPts val="0"/>
              </a:spcBef>
              <a:buClrTx/>
              <a:buSzTx/>
              <a:buNone/>
              <a:defRPr sz="3700"/>
            </a:lvl2pPr>
            <a:lvl3pPr marL="0" indent="0">
              <a:spcBef>
                <a:spcPts val="0"/>
              </a:spcBef>
              <a:buClrTx/>
              <a:buSzTx/>
              <a:buNone/>
              <a:defRPr sz="3700"/>
            </a:lvl3pPr>
            <a:lvl4pPr marL="0" indent="0">
              <a:spcBef>
                <a:spcPts val="0"/>
              </a:spcBef>
              <a:buClrTx/>
              <a:buSzTx/>
              <a:buNone/>
              <a:defRPr sz="3700"/>
            </a:lvl4pPr>
            <a:lvl5pPr marL="0" indent="0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None/>
              <a:defRPr sz="3700"/>
            </a:lvl1pPr>
            <a:lvl2pPr marL="0" indent="0">
              <a:spcBef>
                <a:spcPts val="0"/>
              </a:spcBef>
              <a:buClrTx/>
              <a:buSzTx/>
              <a:buNone/>
              <a:defRPr sz="3700"/>
            </a:lvl2pPr>
            <a:lvl3pPr marL="0" indent="0">
              <a:spcBef>
                <a:spcPts val="0"/>
              </a:spcBef>
              <a:buClrTx/>
              <a:buSzTx/>
              <a:buNone/>
              <a:defRPr sz="3700"/>
            </a:lvl3pPr>
            <a:lvl4pPr marL="0" indent="0">
              <a:spcBef>
                <a:spcPts val="0"/>
              </a:spcBef>
              <a:buClrTx/>
              <a:buSzTx/>
              <a:buNone/>
              <a:defRPr sz="3700"/>
            </a:lvl4pPr>
            <a:lvl5pPr marL="0" indent="0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3200"/>
              </a:spcBef>
              <a:buClrTx/>
              <a:defRPr sz="2800"/>
            </a:lvl1pPr>
            <a:lvl2pPr marL="685800" indent="-342900" algn="l">
              <a:spcBef>
                <a:spcPts val="3200"/>
              </a:spcBef>
              <a:buClrTx/>
              <a:defRPr sz="2800"/>
            </a:lvl2pPr>
            <a:lvl3pPr marL="1028700" indent="-342900" algn="l">
              <a:spcBef>
                <a:spcPts val="3200"/>
              </a:spcBef>
              <a:buClrTx/>
              <a:defRPr sz="2800"/>
            </a:lvl3pPr>
            <a:lvl4pPr marL="1371600" indent="-342900" algn="l">
              <a:spcBef>
                <a:spcPts val="3200"/>
              </a:spcBef>
              <a:buClrTx/>
              <a:defRPr sz="2800"/>
            </a:lvl4pPr>
            <a:lvl5pPr marL="1714500" indent="-342900" algn="l">
              <a:spcBef>
                <a:spcPts val="3200"/>
              </a:spcBef>
              <a:buClrTx/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80640" marR="0" indent="-68064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9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125140" marR="0" indent="-68064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9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69640" marR="0" indent="-68064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9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014140" marR="0" indent="-68064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9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458640" marR="0" indent="-68064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9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903140" marR="0" indent="-68064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9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347640" marR="0" indent="-68064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9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92140" marR="0" indent="-68064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9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236640" marR="0" indent="-68064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9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3529"/>
              </a:schemeClr>
            </a:gs>
            <a:gs pos="100000">
              <a:schemeClr val="accent1">
                <a:hueOff val="118245"/>
                <a:lumOff val="-11372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LTERNATIVE PAR LES HUILES ESSENTIELLES EN DERMATOLOGIE A MADAGASCAR"/>
          <p:cNvSpPr txBox="1"/>
          <p:nvPr>
            <p:ph type="ctrTitle"/>
          </p:nvPr>
        </p:nvSpPr>
        <p:spPr>
          <a:xfrm>
            <a:off x="1100666" y="1347258"/>
            <a:ext cx="10464801" cy="4422092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ALTERNATIVE PAR LES HUILES ESSENTIELLES EN DERMATOLOGIE A MADAGASCAR</a:t>
            </a:r>
          </a:p>
        </p:txBody>
      </p:sp>
      <p:sp>
        <p:nvSpPr>
          <p:cNvPr id="120" name="EXEMPLE DU TRAITEMENT DE LA GALE AU CENTRE MEDICAL NATUREL D’ANTSIRABE"/>
          <p:cNvSpPr txBox="1"/>
          <p:nvPr>
            <p:ph type="subTitle" sz="half" idx="1"/>
          </p:nvPr>
        </p:nvSpPr>
        <p:spPr>
          <a:xfrm>
            <a:off x="931333" y="6280524"/>
            <a:ext cx="10464801" cy="2668148"/>
          </a:xfrm>
          <a:prstGeom prst="rect">
            <a:avLst/>
          </a:prstGeom>
        </p:spPr>
        <p:txBody>
          <a:bodyPr/>
          <a:lstStyle/>
          <a:p>
            <a:pPr/>
            <a:r>
              <a:t>EXEMPLE DU TRAITEMENT DE LA GALE AU CENTRE MEDICAL NATUREL D’ANTSIRABE</a:t>
            </a:r>
          </a:p>
        </p:txBody>
      </p:sp>
      <p:sp>
        <p:nvSpPr>
          <p:cNvPr id="121" name="Texte"/>
          <p:cNvSpPr txBox="1"/>
          <p:nvPr/>
        </p:nvSpPr>
        <p:spPr>
          <a:xfrm>
            <a:off x="5337132" y="2487551"/>
            <a:ext cx="1991869" cy="101929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6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2" name="Capacité de Médecine Tropicale…"/>
          <p:cNvSpPr txBox="1"/>
          <p:nvPr/>
        </p:nvSpPr>
        <p:spPr>
          <a:xfrm>
            <a:off x="194733" y="176058"/>
            <a:ext cx="4860037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Capacité de Médecine Tropicale </a:t>
            </a:r>
          </a:p>
          <a:p>
            <a:pPr algn="l"/>
            <a:r>
              <a:t>                 2018/19</a:t>
            </a:r>
          </a:p>
        </p:txBody>
      </p:sp>
      <p:sp>
        <p:nvSpPr>
          <p:cNvPr id="123" name="Dr Pascale ROYER"/>
          <p:cNvSpPr txBox="1"/>
          <p:nvPr/>
        </p:nvSpPr>
        <p:spPr>
          <a:xfrm>
            <a:off x="9944878" y="235137"/>
            <a:ext cx="285171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Dr Pascale ROYER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3529"/>
              </a:schemeClr>
            </a:gs>
            <a:gs pos="100000">
              <a:schemeClr val="accent1">
                <a:hueOff val="118245"/>
                <a:lumOff val="-11372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Quid traitement de la gale en France?"/>
          <p:cNvSpPr txBox="1"/>
          <p:nvPr>
            <p:ph type="title"/>
          </p:nvPr>
        </p:nvSpPr>
        <p:spPr>
          <a:xfrm>
            <a:off x="952500" y="-169334"/>
            <a:ext cx="11099800" cy="2159001"/>
          </a:xfrm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>
            <a:lvl1pPr>
              <a:defRPr sz="6000"/>
            </a:lvl1pPr>
          </a:lstStyle>
          <a:p>
            <a:pPr/>
            <a:r>
              <a:t>Quid traitement de la gale en France?</a:t>
            </a:r>
          </a:p>
        </p:txBody>
      </p:sp>
      <p:sp>
        <p:nvSpPr>
          <p:cNvPr id="170" name="- Traitements locaux : Benzoate de benzyle, Butoxyde de Piperonyle, Perméthrine : Irritation, eczéma…"/>
          <p:cNvSpPr txBox="1"/>
          <p:nvPr>
            <p:ph type="body" sz="half" idx="1"/>
          </p:nvPr>
        </p:nvSpPr>
        <p:spPr>
          <a:xfrm>
            <a:off x="952500" y="2590800"/>
            <a:ext cx="7089643" cy="6286500"/>
          </a:xfrm>
          <a:prstGeom prst="rect">
            <a:avLst/>
          </a:prstGeom>
        </p:spPr>
        <p:txBody>
          <a:bodyPr/>
          <a:lstStyle/>
          <a:p>
            <a:pPr/>
            <a:r>
              <a:t>- Traitements locaux : Benzoate de benzyle, Butoxyde de Piperonyle, Perméthrine : Irritation, eczéma</a:t>
            </a:r>
          </a:p>
          <a:p>
            <a:pPr/>
            <a:r>
              <a:t>Ivermectine : résistance?</a:t>
            </a:r>
          </a:p>
          <a:p>
            <a:pPr/>
            <a:r>
              <a:t>2ème traitement au bout de 8 jours</a:t>
            </a:r>
          </a:p>
          <a:p>
            <a:pPr/>
            <a:r>
              <a:t>Traitement de l’entourage et de l’environnement</a:t>
            </a:r>
          </a:p>
          <a:p>
            <a:pPr/>
            <a:r>
              <a:t>Schémas thérapeutiques divers et efficacité  variable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0640" y="2134394"/>
            <a:ext cx="3656674" cy="69650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3529"/>
              </a:schemeClr>
            </a:gs>
            <a:gs pos="100000">
              <a:schemeClr val="accent1">
                <a:hueOff val="118245"/>
                <a:lumOff val="-11372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black dansant.jpg" descr="black dansant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803" r="0" b="5803"/>
          <a:stretch>
            <a:fillRect/>
          </a:stretch>
        </p:blipFill>
        <p:spPr>
          <a:xfrm>
            <a:off x="6557549" y="2556602"/>
            <a:ext cx="5147502" cy="6066698"/>
          </a:xfrm>
          <a:prstGeom prst="rect">
            <a:avLst/>
          </a:prstGeom>
        </p:spPr>
      </p:pic>
      <p:sp>
        <p:nvSpPr>
          <p:cNvPr id="174" name="La Phytothérapie, pourquoi pas?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>
            <a:lvl1pPr>
              <a:defRPr sz="6000"/>
            </a:lvl1pPr>
          </a:lstStyle>
          <a:p>
            <a:pPr/>
            <a:r>
              <a:t>La Phytothérapie, pourquoi pas?</a:t>
            </a:r>
          </a:p>
        </p:txBody>
      </p:sp>
      <p:sp>
        <p:nvSpPr>
          <p:cNvPr id="175" name="- La phytothérapie , branche de la Tradimédecine fait partie du quotidien des Malgaches.…"/>
          <p:cNvSpPr txBox="1"/>
          <p:nvPr>
            <p:ph type="body" sz="half" idx="1"/>
          </p:nvPr>
        </p:nvSpPr>
        <p:spPr>
          <a:xfrm>
            <a:off x="952500" y="2446668"/>
            <a:ext cx="5334000" cy="6286501"/>
          </a:xfrm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/>
          <a:p>
            <a:pPr lvl="4"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- La phytothérapie , branche de la Tradimédecine fait partie du quotidien des Malgaches.</a:t>
            </a:r>
          </a:p>
          <a:p>
            <a:pPr lvl="4"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lvl="4"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- Elle est accessible à la fois géographiquement et financièrement</a:t>
            </a:r>
          </a:p>
          <a:p>
            <a:pPr lvl="4"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lvl="4"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- Elle pourrait être source de développement économique</a:t>
            </a:r>
          </a:p>
          <a:p>
            <a:pPr lvl="4"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lvl="4"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- Elle pourrait faire un lien entre la tradimédecine et la médecine occidentale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lumOff val="1352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UI, MAIS…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>
            <a:lvl1pPr>
              <a:defRPr sz="6000"/>
            </a:lvl1pPr>
          </a:lstStyle>
          <a:p>
            <a:pPr/>
            <a:r>
              <a:t>OUI, MAIS…</a:t>
            </a:r>
          </a:p>
        </p:txBody>
      </p:sp>
      <p:sp>
        <p:nvSpPr>
          <p:cNvPr id="178" name="- Primum non nocere…"/>
          <p:cNvSpPr txBox="1"/>
          <p:nvPr>
            <p:ph type="body" idx="1"/>
          </p:nvPr>
        </p:nvSpPr>
        <p:spPr>
          <a:xfrm>
            <a:off x="50800" y="2015066"/>
            <a:ext cx="11099800" cy="6286501"/>
          </a:xfrm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/>
          <a:p>
            <a:pPr marL="0" indent="0" algn="l" defTabSz="537463">
              <a:spcBef>
                <a:spcPts val="0"/>
              </a:spcBef>
              <a:buSzTx/>
              <a:buNone/>
              <a:defRPr sz="3404"/>
            </a:pPr>
          </a:p>
          <a:p>
            <a:pPr marL="0" indent="0" algn="l" defTabSz="537463">
              <a:spcBef>
                <a:spcPts val="0"/>
              </a:spcBef>
              <a:buSzTx/>
              <a:buNone/>
              <a:defRPr sz="3404"/>
            </a:pPr>
          </a:p>
          <a:p>
            <a:pPr marL="0" indent="0" algn="l" defTabSz="537463">
              <a:spcBef>
                <a:spcPts val="0"/>
              </a:spcBef>
              <a:buSzTx/>
              <a:buNone/>
              <a:defRPr sz="3404"/>
            </a:pPr>
            <a:r>
              <a:t>- Primum non nocere</a:t>
            </a:r>
          </a:p>
          <a:p>
            <a:pPr marL="0" indent="0" algn="l" defTabSz="537463">
              <a:spcBef>
                <a:spcPts val="0"/>
              </a:spcBef>
              <a:buSzTx/>
              <a:buNone/>
              <a:defRPr sz="3404"/>
            </a:pPr>
          </a:p>
          <a:p>
            <a:pPr marL="0" indent="0" algn="l" defTabSz="537463">
              <a:spcBef>
                <a:spcPts val="0"/>
              </a:spcBef>
              <a:buSzTx/>
              <a:buNone/>
              <a:defRPr sz="3404"/>
            </a:pPr>
            <a:r>
              <a:t>- Comment encadrer leur fabrication, leur distribution?  utilisation « domestique », ou sur les conseils d’un guérisseur/herboriste/vendeur, ou par du personnel formé pouvant prescrire les 21 RTA ayant l’AMM</a:t>
            </a:r>
          </a:p>
          <a:p>
            <a:pPr marL="0" indent="0" algn="l" defTabSz="537463">
              <a:spcBef>
                <a:spcPts val="0"/>
              </a:spcBef>
              <a:buSzTx/>
              <a:buNone/>
              <a:defRPr sz="3404"/>
            </a:pPr>
          </a:p>
          <a:p>
            <a:pPr marL="0" indent="0" algn="l" defTabSz="537463">
              <a:spcBef>
                <a:spcPts val="0"/>
              </a:spcBef>
              <a:buSzTx/>
              <a:buNone/>
              <a:defRPr sz="3404"/>
            </a:pPr>
            <a:r>
              <a:t>- Comment apprécier l’efficacité d’une huile essentielle vu leur hétérogénéité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3529"/>
              </a:schemeClr>
            </a:gs>
            <a:gs pos="100000">
              <a:schemeClr val="accent1">
                <a:hueOff val="118245"/>
                <a:lumOff val="-11372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E6684F38-A28D-47AD-8B40-C36C81151416.jpeg" descr="E6684F38-A28D-47AD-8B40-C36C81151416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3469" r="0" b="5920"/>
          <a:stretch>
            <a:fillRect/>
          </a:stretch>
        </p:blipFill>
        <p:spPr>
          <a:xfrm>
            <a:off x="3388717" y="464617"/>
            <a:ext cx="6481493" cy="3922566"/>
          </a:xfrm>
          <a:prstGeom prst="rect">
            <a:avLst/>
          </a:prstGeom>
        </p:spPr>
      </p:pic>
      <p:sp>
        <p:nvSpPr>
          <p:cNvPr id="181" name="La tradimédecine à Madagascar"/>
          <p:cNvSpPr txBox="1"/>
          <p:nvPr>
            <p:ph type="title"/>
          </p:nvPr>
        </p:nvSpPr>
        <p:spPr>
          <a:xfrm>
            <a:off x="1270000" y="4508500"/>
            <a:ext cx="10060881" cy="1130300"/>
          </a:xfrm>
          <a:prstGeom prst="rect">
            <a:avLst/>
          </a:prstGeom>
        </p:spPr>
        <p:txBody>
          <a:bodyPr/>
          <a:lstStyle>
            <a:lvl1pPr defTabSz="508254">
              <a:defRPr sz="5220"/>
            </a:lvl1pPr>
          </a:lstStyle>
          <a:p>
            <a:pPr/>
            <a:r>
              <a:t>La tradimédecine à Madagascar</a:t>
            </a:r>
          </a:p>
        </p:txBody>
      </p:sp>
      <p:sp>
        <p:nvSpPr>
          <p:cNvPr id="182" name="- ancestrale…"/>
          <p:cNvSpPr txBox="1"/>
          <p:nvPr>
            <p:ph type="body" sz="half" idx="1"/>
          </p:nvPr>
        </p:nvSpPr>
        <p:spPr>
          <a:xfrm>
            <a:off x="1130572" y="5759970"/>
            <a:ext cx="10743656" cy="3558507"/>
          </a:xfrm>
          <a:prstGeom prst="rect">
            <a:avLst/>
          </a:prstGeom>
        </p:spPr>
        <p:txBody>
          <a:bodyPr/>
          <a:lstStyle/>
          <a:p>
            <a:pPr/>
            <a:r>
              <a:t>- ancestrale</a:t>
            </a:r>
          </a:p>
          <a:p>
            <a:pPr/>
            <a:r>
              <a:t>- encore largement utilisée</a:t>
            </a:r>
          </a:p>
          <a:p>
            <a:pPr/>
            <a:r>
              <a:t>-souhaitée intégrative par l’OMS et le gouvernement</a:t>
            </a:r>
          </a:p>
          <a:p>
            <a:pPr/>
            <a:r>
              <a:t>-problématique mais pas pour les Malgaches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3529"/>
              </a:schemeClr>
            </a:gs>
            <a:gs pos="100000">
              <a:schemeClr val="accent1">
                <a:hueOff val="118245"/>
                <a:lumOff val="-11372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81F8AF38-B06E-4059-ACAD-ADD73023926C.jpeg" descr="81F8AF38-B06E-4059-ACAD-ADD73023926C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9052" t="0" r="17310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85" name="Cette préparation d’HE est elle…"/>
          <p:cNvSpPr txBox="1"/>
          <p:nvPr>
            <p:ph type="title"/>
          </p:nvPr>
        </p:nvSpPr>
        <p:spPr>
          <a:xfrm>
            <a:off x="952500" y="254000"/>
            <a:ext cx="11099800" cy="1532798"/>
          </a:xfrm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>
            <a:lvl1pPr defTabSz="554990">
              <a:defRPr sz="5700"/>
            </a:lvl1pPr>
          </a:lstStyle>
          <a:p>
            <a:pPr/>
            <a:r>
              <a:t>Cette préparation d’HE est elle… </a:t>
            </a:r>
          </a:p>
        </p:txBody>
      </p:sp>
      <p:sp>
        <p:nvSpPr>
          <p:cNvPr id="186" name="- Objectif de santé public et facilité d’accès…"/>
          <p:cNvSpPr txBox="1"/>
          <p:nvPr>
            <p:ph type="body" sz="half" idx="1"/>
          </p:nvPr>
        </p:nvSpPr>
        <p:spPr>
          <a:xfrm>
            <a:off x="952500" y="2201333"/>
            <a:ext cx="5334000" cy="6777634"/>
          </a:xfrm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/>
          <a:p>
            <a:pPr marL="0" indent="0" defTabSz="578358">
              <a:spcBef>
                <a:spcPts val="0"/>
              </a:spcBef>
              <a:buSzTx/>
              <a:buNone/>
              <a:defRPr sz="2178">
                <a:latin typeface="+mn-lt"/>
                <a:ea typeface="+mn-ea"/>
                <a:cs typeface="+mn-cs"/>
                <a:sym typeface="Helvetica Neue Medium"/>
              </a:defRPr>
            </a:pPr>
            <a:r>
              <a:t>- Objectif de santé public et facilité d’accès</a:t>
            </a:r>
          </a:p>
          <a:p>
            <a:pPr marL="0" indent="0" defTabSz="578358">
              <a:spcBef>
                <a:spcPts val="0"/>
              </a:spcBef>
              <a:buSzTx/>
              <a:buNone/>
              <a:defRPr sz="2178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 defTabSz="578358">
              <a:spcBef>
                <a:spcPts val="0"/>
              </a:spcBef>
              <a:buSzTx/>
              <a:buNone/>
              <a:defRPr sz="2178">
                <a:latin typeface="+mn-lt"/>
                <a:ea typeface="+mn-ea"/>
                <a:cs typeface="+mn-cs"/>
                <a:sym typeface="Helvetica Neue Medium"/>
              </a:defRPr>
            </a:pPr>
            <a:r>
              <a:t>- Comparaison à un traitement local « classique »</a:t>
            </a:r>
          </a:p>
          <a:p>
            <a:pPr marL="0" indent="0" defTabSz="578358">
              <a:spcBef>
                <a:spcPts val="0"/>
              </a:spcBef>
              <a:buSzTx/>
              <a:buNone/>
              <a:defRPr sz="2178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 defTabSz="578358">
              <a:spcBef>
                <a:spcPts val="0"/>
              </a:spcBef>
              <a:buSzTx/>
              <a:buNone/>
              <a:defRPr sz="2178">
                <a:latin typeface="+mn-lt"/>
                <a:ea typeface="+mn-ea"/>
                <a:cs typeface="+mn-cs"/>
                <a:sym typeface="Helvetica Neue Medium"/>
              </a:defRPr>
            </a:pPr>
            <a:r>
              <a:t>- Prurit?  Le contentement des patients ?</a:t>
            </a:r>
          </a:p>
          <a:p>
            <a:pPr marL="0" indent="0" defTabSz="578358">
              <a:spcBef>
                <a:spcPts val="0"/>
              </a:spcBef>
              <a:buSzTx/>
              <a:buNone/>
              <a:defRPr sz="2178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 defTabSz="578358">
              <a:spcBef>
                <a:spcPts val="0"/>
              </a:spcBef>
              <a:buSzTx/>
              <a:buNone/>
              <a:defRPr sz="2178">
                <a:latin typeface="+mn-lt"/>
                <a:ea typeface="+mn-ea"/>
                <a:cs typeface="+mn-cs"/>
                <a:sym typeface="Helvetica Neue Medium"/>
              </a:defRPr>
            </a:pPr>
            <a:r>
              <a:t>- Définir les modalités d’application</a:t>
            </a:r>
          </a:p>
          <a:p>
            <a:pPr marL="0" indent="0" defTabSz="578358">
              <a:spcBef>
                <a:spcPts val="0"/>
              </a:spcBef>
              <a:buSzTx/>
              <a:buNone/>
              <a:defRPr sz="2178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 defTabSz="578358">
              <a:spcBef>
                <a:spcPts val="0"/>
              </a:spcBef>
              <a:buSzTx/>
              <a:buNone/>
              <a:defRPr sz="2178">
                <a:latin typeface="+mn-lt"/>
                <a:ea typeface="+mn-ea"/>
                <a:cs typeface="+mn-cs"/>
                <a:sym typeface="Helvetica Neue Medium"/>
              </a:defRPr>
            </a:pPr>
            <a:r>
              <a:t>- Revoir les patients</a:t>
            </a:r>
          </a:p>
          <a:p>
            <a:pPr marL="0" indent="0" defTabSz="578358">
              <a:spcBef>
                <a:spcPts val="0"/>
              </a:spcBef>
              <a:buSzTx/>
              <a:buNone/>
              <a:defRPr sz="2178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 defTabSz="578358">
              <a:spcBef>
                <a:spcPts val="0"/>
              </a:spcBef>
              <a:buSzTx/>
              <a:buNone/>
              <a:defRPr sz="2178">
                <a:latin typeface="+mn-lt"/>
                <a:ea typeface="+mn-ea"/>
                <a:cs typeface="+mn-cs"/>
                <a:sym typeface="Helvetica Neue Medium"/>
              </a:defRPr>
            </a:pPr>
            <a:r>
              <a:t>- Motiver pour traiter les contacts et de l’environnement</a:t>
            </a:r>
          </a:p>
          <a:p>
            <a:pPr marL="0" indent="0" defTabSz="578358">
              <a:spcBef>
                <a:spcPts val="0"/>
              </a:spcBef>
              <a:buSzTx/>
              <a:buNone/>
              <a:defRPr sz="2178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 defTabSz="578358">
              <a:spcBef>
                <a:spcPts val="0"/>
              </a:spcBef>
              <a:buSzTx/>
              <a:buNone/>
              <a:defRPr sz="2178">
                <a:latin typeface="+mn-lt"/>
                <a:ea typeface="+mn-ea"/>
                <a:cs typeface="+mn-cs"/>
                <a:sym typeface="Helvetica Neue Medium"/>
              </a:defRPr>
            </a:pPr>
            <a:r>
              <a:t>- Faire cette étude dans un seul pays pour éviter les biais climatiques et psycho - sociaux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3529"/>
              </a:schemeClr>
            </a:gs>
            <a:gs pos="100000">
              <a:schemeClr val="accent1">
                <a:hueOff val="118245"/>
                <a:lumOff val="-11372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…ESSENTIELLE ?"/>
          <p:cNvSpPr txBox="1"/>
          <p:nvPr>
            <p:ph type="title"/>
          </p:nvPr>
        </p:nvSpPr>
        <p:spPr>
          <a:xfrm>
            <a:off x="664633" y="254000"/>
            <a:ext cx="11099801" cy="2159000"/>
          </a:xfrm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>
            <a:lvl1pPr>
              <a:defRPr sz="6000"/>
            </a:lvl1pPr>
          </a:lstStyle>
          <a:p>
            <a:pPr/>
            <a:r>
              <a:t>…ESSENTIELLE ?</a:t>
            </a:r>
          </a:p>
        </p:txBody>
      </p:sp>
      <p:sp>
        <p:nvSpPr>
          <p:cNvPr id="189" name="Une étude scientifique constitue un CHALLENGE"/>
          <p:cNvSpPr txBox="1"/>
          <p:nvPr>
            <p:ph type="body" sz="half" idx="1"/>
          </p:nvPr>
        </p:nvSpPr>
        <p:spPr>
          <a:xfrm>
            <a:off x="817033" y="2597150"/>
            <a:ext cx="7687602" cy="6286500"/>
          </a:xfrm>
          <a:prstGeom prst="rect">
            <a:avLst/>
          </a:prstGeom>
          <a:solidFill>
            <a:schemeClr val="accent1">
              <a:lumOff val="13529"/>
            </a:schemeClr>
          </a:solidFill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l">
              <a:spcBef>
                <a:spcPts val="0"/>
              </a:spcBef>
              <a:buSzTx/>
              <a:buNone/>
              <a:defRPr sz="3700"/>
            </a:pPr>
          </a:p>
          <a:p>
            <a:pPr marL="0" indent="0" algn="l">
              <a:spcBef>
                <a:spcPts val="0"/>
              </a:spcBef>
              <a:buSzTx/>
              <a:buNone/>
              <a:defRPr sz="3700"/>
            </a:pPr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  <a:r>
              <a:t> Une étude scientifique constitue un </a:t>
            </a:r>
            <a:r>
              <a:rPr b="1"/>
              <a:t>CHALLENGE</a:t>
            </a:r>
          </a:p>
          <a:p>
            <a:pPr marL="0" indent="0" algn="l">
              <a:spcBef>
                <a:spcPts val="0"/>
              </a:spcBef>
              <a:buSzTx/>
              <a:buNone/>
              <a:defRPr sz="3700"/>
            </a:pPr>
            <a:r>
              <a:t>  </a:t>
            </a:r>
          </a:p>
          <a:p>
            <a:pPr marL="0" indent="0" algn="l">
              <a:spcBef>
                <a:spcPts val="0"/>
              </a:spcBef>
              <a:buSzTx/>
              <a:buNone/>
              <a:defRPr sz="3700"/>
            </a:pPr>
          </a:p>
        </p:txBody>
      </p:sp>
      <p:grpSp>
        <p:nvGrpSpPr>
          <p:cNvPr id="192" name="Galerie d’images"/>
          <p:cNvGrpSpPr/>
          <p:nvPr/>
        </p:nvGrpSpPr>
        <p:grpSpPr>
          <a:xfrm>
            <a:off x="8739385" y="2590800"/>
            <a:ext cx="3312915" cy="7080581"/>
            <a:chOff x="0" y="0"/>
            <a:chExt cx="3312914" cy="7080580"/>
          </a:xfrm>
        </p:grpSpPr>
        <p:pic>
          <p:nvPicPr>
            <p:cNvPr id="19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376" t="0" r="13937" b="0"/>
            <a:stretch>
              <a:fillRect/>
            </a:stretch>
          </p:blipFill>
          <p:spPr>
            <a:xfrm>
              <a:off x="0" y="0"/>
              <a:ext cx="3312915" cy="622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Tapez pour saisir une légende."/>
            <p:cNvSpPr/>
            <p:nvPr/>
          </p:nvSpPr>
          <p:spPr>
            <a:xfrm>
              <a:off x="0" y="6300548"/>
              <a:ext cx="3312915" cy="780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Tapez pour saisir une légende.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lumOff val="1352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re"/>
          <p:cNvSpPr txBox="1"/>
          <p:nvPr>
            <p:ph type="title"/>
          </p:nvPr>
        </p:nvSpPr>
        <p:spPr>
          <a:xfrm>
            <a:off x="450850" y="1472472"/>
            <a:ext cx="5505450" cy="574112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Corps"/>
          <p:cNvSpPr txBox="1"/>
          <p:nvPr>
            <p:ph type="body" sz="half" idx="1"/>
          </p:nvPr>
        </p:nvSpPr>
        <p:spPr>
          <a:xfrm>
            <a:off x="4521613" y="4468481"/>
            <a:ext cx="6743834" cy="437071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6" name="WhatsApp Image 2019-11-26 at 20.07.42.jpeg" descr="WhatsApp Image 2019-11-26 at 20.07.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4847"/>
            <a:ext cx="13004800" cy="8383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3529"/>
              </a:schemeClr>
            </a:gs>
            <a:gs pos="100000">
              <a:schemeClr val="accent1">
                <a:hueOff val="118245"/>
                <a:lumOff val="-11372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WhatsApp Image 2019-11-25 at 21.34.41.jpeg" descr="WhatsApp Image 2019-11-25 at 21.34.4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9390"/>
          <a:stretch>
            <a:fillRect/>
          </a:stretch>
        </p:blipFill>
        <p:spPr>
          <a:xfrm>
            <a:off x="2437240" y="244148"/>
            <a:ext cx="6739386" cy="4078642"/>
          </a:xfrm>
          <a:prstGeom prst="rect">
            <a:avLst/>
          </a:prstGeom>
        </p:spPr>
      </p:pic>
      <p:sp>
        <p:nvSpPr>
          <p:cNvPr id="126" name="Cultiver le pas de côté"/>
          <p:cNvSpPr txBox="1"/>
          <p:nvPr>
            <p:ph type="title"/>
          </p:nvPr>
        </p:nvSpPr>
        <p:spPr>
          <a:xfrm>
            <a:off x="930107" y="5422900"/>
            <a:ext cx="10464801" cy="1422400"/>
          </a:xfrm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>
            <a:lvl1pPr>
              <a:defRPr sz="6000"/>
            </a:lvl1pPr>
          </a:lstStyle>
          <a:p>
            <a:pPr/>
            <a:r>
              <a:t>Cultiver le pas de côté</a:t>
            </a:r>
          </a:p>
        </p:txBody>
      </p:sp>
      <p:sp>
        <p:nvSpPr>
          <p:cNvPr id="127" name="- Ma pratique et mes centres d’intérêt…"/>
          <p:cNvSpPr txBox="1"/>
          <p:nvPr>
            <p:ph type="body" sz="quarter" idx="1"/>
          </p:nvPr>
        </p:nvSpPr>
        <p:spPr>
          <a:xfrm>
            <a:off x="854999" y="7356404"/>
            <a:ext cx="10615018" cy="1819722"/>
          </a:xfrm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 anchor="ctr"/>
          <a:lstStyle/>
          <a:p>
            <a:pPr defTabSz="233679">
              <a:defRPr b="1" sz="2480"/>
            </a:pPr>
            <a:r>
              <a:t>- Ma pratique et mes centres d’intérêt</a:t>
            </a:r>
          </a:p>
          <a:p>
            <a:pPr defTabSz="233679">
              <a:defRPr b="1" sz="2480"/>
            </a:pPr>
          </a:p>
          <a:p>
            <a:pPr defTabSz="233679">
              <a:defRPr b="1" sz="2480"/>
            </a:pPr>
            <a:r>
              <a:t>- Démarche inductive</a:t>
            </a:r>
          </a:p>
          <a:p>
            <a:pPr defTabSz="233679">
              <a:defRPr sz="1480"/>
            </a:pPr>
          </a:p>
          <a:p>
            <a:pPr defTabSz="233679">
              <a:defRPr sz="148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3529"/>
              </a:schemeClr>
            </a:gs>
            <a:gs pos="100000">
              <a:schemeClr val="accent1">
                <a:hueOff val="118245"/>
                <a:lumOff val="-11372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3793.jpg" descr="IMG_3793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40224"/>
          <a:stretch>
            <a:fillRect/>
          </a:stretch>
        </p:blipFill>
        <p:spPr>
          <a:xfrm>
            <a:off x="3310929" y="1384300"/>
            <a:ext cx="6840078" cy="4139580"/>
          </a:xfrm>
          <a:prstGeom prst="rect">
            <a:avLst/>
          </a:prstGeom>
        </p:spPr>
      </p:pic>
      <p:sp>
        <p:nvSpPr>
          <p:cNvPr id="130" name="300 Millions de nouveaux cas  de gale par an…"/>
          <p:cNvSpPr txBox="1"/>
          <p:nvPr>
            <p:ph type="title"/>
          </p:nvPr>
        </p:nvSpPr>
        <p:spPr>
          <a:xfrm>
            <a:off x="1270000" y="6565900"/>
            <a:ext cx="10464800" cy="1422400"/>
          </a:xfrm>
          <a:prstGeom prst="rect">
            <a:avLst/>
          </a:prstGeom>
        </p:spPr>
        <p:txBody>
          <a:bodyPr/>
          <a:lstStyle/>
          <a:p>
            <a:pPr defTabSz="455675">
              <a:defRPr sz="288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300 Millions de nouveaux cas  de gale par an</a:t>
            </a:r>
          </a:p>
          <a:p>
            <a:pPr defTabSz="455675">
              <a:defRPr sz="288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Surtout dans les Pays Tropicaux</a:t>
            </a:r>
          </a:p>
          <a:p>
            <a:pPr defTabSz="455675">
              <a:defRPr sz="288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Maladie Tropicale Négligée( NTD) selon l’OMS (2013)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3529"/>
              </a:schemeClr>
            </a:gs>
            <a:gs pos="100000">
              <a:schemeClr val="accent1">
                <a:hueOff val="118245"/>
                <a:lumOff val="-11372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arcopte scabiei hominis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>
            <a:lvl1pPr>
              <a:defRPr sz="6000"/>
            </a:lvl1pPr>
          </a:lstStyle>
          <a:p>
            <a:pPr/>
            <a:r>
              <a:t> Sarcopte scabiei hominis</a:t>
            </a:r>
          </a:p>
        </p:txBody>
      </p:sp>
      <p:sp>
        <p:nvSpPr>
          <p:cNvPr id="133" name="- la femelle pond des oeufs dans des galeries sous la couche cornée qui éclosent en une quinzaine de jours…"/>
          <p:cNvSpPr txBox="1"/>
          <p:nvPr>
            <p:ph type="body" sz="half" idx="1"/>
          </p:nvPr>
        </p:nvSpPr>
        <p:spPr>
          <a:xfrm>
            <a:off x="482600" y="2705100"/>
            <a:ext cx="5334000" cy="6286500"/>
          </a:xfrm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- la femelle pond des oeufs dans des galeries sous la couche cornée qui éclosent en une quinzaine de jours</a:t>
            </a: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  - durée de vie :  24 à 48 heures hors de     l’hôte, meurt à plus de 50°C et à    moins10°C</a:t>
            </a: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4" name="sarcopte.jpg" descr="sarcop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8571" y="4025900"/>
            <a:ext cx="5495129" cy="4194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3529"/>
              </a:schemeClr>
            </a:gs>
            <a:gs pos="100000">
              <a:schemeClr val="accent1">
                <a:hueOff val="118245"/>
                <a:lumOff val="-11372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WhatsApp Image 2019-11-01 at 17.34.40.jpeg" descr="WhatsApp Image 2019-11-01 at 17.34.40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29734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37" name="La gale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>
            <a:lvl1pPr>
              <a:defRPr sz="6000"/>
            </a:lvl1pPr>
          </a:lstStyle>
          <a:p>
            <a:pPr/>
            <a:r>
              <a:t>La gale </a:t>
            </a:r>
          </a:p>
        </p:txBody>
      </p:sp>
      <p:sp>
        <p:nvSpPr>
          <p:cNvPr id="138" name="LE PRURIT…"/>
          <p:cNvSpPr txBox="1"/>
          <p:nvPr>
            <p:ph type="body" sz="half" idx="1"/>
          </p:nvPr>
        </p:nvSpPr>
        <p:spPr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LE PRURIT</a:t>
            </a: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Enfants, personnes âgées, immunodéprimés</a:t>
            </a: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Transmission surtout directe ( MST) mais aussi indirecte</a:t>
            </a: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Réinfestations fréquentes: Traitement mal expliqué ou mal suivi?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3529"/>
              </a:schemeClr>
            </a:gs>
            <a:gs pos="100000">
              <a:schemeClr val="accent1">
                <a:hueOff val="118245"/>
                <a:lumOff val="-11372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1820" t="8148" r="26327" b="185"/>
          <a:stretch>
            <a:fillRect/>
          </a:stretch>
        </p:blipFill>
        <p:spPr>
          <a:xfrm>
            <a:off x="7403598" y="5074642"/>
            <a:ext cx="2595441" cy="3058913"/>
          </a:xfrm>
          <a:prstGeom prst="rect">
            <a:avLst/>
          </a:prstGeom>
        </p:spPr>
      </p:pic>
      <p:sp>
        <p:nvSpPr>
          <p:cNvPr id="141" name="Spécificités malgaches"/>
          <p:cNvSpPr txBox="1"/>
          <p:nvPr>
            <p:ph type="title"/>
          </p:nvPr>
        </p:nvSpPr>
        <p:spPr>
          <a:xfrm>
            <a:off x="1066800" y="-190500"/>
            <a:ext cx="11099800" cy="2159000"/>
          </a:xfrm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>
            <a:lvl1pPr>
              <a:defRPr sz="6000"/>
            </a:lvl1pPr>
          </a:lstStyle>
          <a:p>
            <a:pPr/>
            <a:r>
              <a:t>Spécificités malgaches </a:t>
            </a:r>
          </a:p>
        </p:txBody>
      </p:sp>
      <p:sp>
        <p:nvSpPr>
          <p:cNvPr id="142" name="-  formes spécifiques ou compliquées :  profuses, hyperkératosiques, surinfectées…"/>
          <p:cNvSpPr txBox="1"/>
          <p:nvPr>
            <p:ph type="body" sz="half" idx="1"/>
          </p:nvPr>
        </p:nvSpPr>
        <p:spPr>
          <a:xfrm>
            <a:off x="1193800" y="2039391"/>
            <a:ext cx="5119390" cy="7656018"/>
          </a:xfrm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3700"/>
            </a:pPr>
            <a:r>
              <a:t> -  formes spécifiques ou compliquées :  profuses, hyperkératosiques, surinfectées</a:t>
            </a:r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  <a:r>
              <a:t> - environnement favorisant</a:t>
            </a:r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  <a:r>
              <a:t> - difficultés thérapeutiques</a:t>
            </a:r>
          </a:p>
        </p:txBody>
      </p:sp>
      <p:pic>
        <p:nvPicPr>
          <p:cNvPr id="143" name="36D3E776-9753-4E3C-80B6-BA0202B19B98.jpeg" descr="36D3E776-9753-4E3C-80B6-BA0202B19B98.jpeg"/>
          <p:cNvPicPr>
            <a:picLocks noChangeAspect="1"/>
          </p:cNvPicPr>
          <p:nvPr/>
        </p:nvPicPr>
        <p:blipFill>
          <a:blip r:embed="rId3">
            <a:extLst/>
          </a:blip>
          <a:srcRect l="10171" t="0" r="0" b="2971"/>
          <a:stretch>
            <a:fillRect/>
          </a:stretch>
        </p:blipFill>
        <p:spPr>
          <a:xfrm>
            <a:off x="6402084" y="4843462"/>
            <a:ext cx="4598691" cy="3317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0E440847-6EA1-4C20-B7F1-182E39ED969A.jpeg" descr="0E440847-6EA1-4C20-B7F1-182E39ED969A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81700" y="4766321"/>
            <a:ext cx="6200280" cy="3472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3529"/>
              </a:schemeClr>
            </a:gs>
            <a:gs pos="100000">
              <a:schemeClr val="accent1">
                <a:hueOff val="118245"/>
                <a:lumOff val="-11372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e"/>
          <p:cNvSpPr txBox="1"/>
          <p:nvPr/>
        </p:nvSpPr>
        <p:spPr>
          <a:xfrm>
            <a:off x="4556125" y="-816968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47" name="page34image10619328.jpg" descr="page34image10619328.jpg"/>
          <p:cNvPicPr>
            <a:picLocks noChangeAspect="1"/>
          </p:cNvPicPr>
          <p:nvPr/>
        </p:nvPicPr>
        <p:blipFill>
          <a:blip r:embed="rId2">
            <a:extLst/>
          </a:blip>
          <a:srcRect l="1549" t="8346" r="0" b="0"/>
          <a:stretch>
            <a:fillRect/>
          </a:stretch>
        </p:blipFill>
        <p:spPr>
          <a:xfrm>
            <a:off x="951550" y="5713148"/>
            <a:ext cx="3613251" cy="291388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exte"/>
          <p:cNvSpPr txBox="1"/>
          <p:nvPr/>
        </p:nvSpPr>
        <p:spPr>
          <a:xfrm>
            <a:off x="-965200" y="4603749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49" name="page37image10620992.jpg" descr="page37image1062099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81475" y="5657850"/>
            <a:ext cx="4475375" cy="302445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exte"/>
          <p:cNvSpPr txBox="1"/>
          <p:nvPr/>
        </p:nvSpPr>
        <p:spPr>
          <a:xfrm>
            <a:off x="2012950" y="5429249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51" name="Répartition de la gale dans le monde( Karimkhani, 2017)"/>
          <p:cNvSpPr txBox="1"/>
          <p:nvPr/>
        </p:nvSpPr>
        <p:spPr>
          <a:xfrm>
            <a:off x="1398930" y="4589120"/>
            <a:ext cx="820034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Répartition de la gale dans le monde( Karimkhani, 2017)</a:t>
            </a:r>
          </a:p>
        </p:txBody>
      </p:sp>
      <p:sp>
        <p:nvSpPr>
          <p:cNvPr id="152" name="Forme hyperkératosique"/>
          <p:cNvSpPr txBox="1"/>
          <p:nvPr/>
        </p:nvSpPr>
        <p:spPr>
          <a:xfrm>
            <a:off x="920333" y="8742020"/>
            <a:ext cx="36755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Forme hyperkératosique</a:t>
            </a:r>
          </a:p>
        </p:txBody>
      </p:sp>
      <p:sp>
        <p:nvSpPr>
          <p:cNvPr id="153" name="Forme surinfectée"/>
          <p:cNvSpPr txBox="1"/>
          <p:nvPr/>
        </p:nvSpPr>
        <p:spPr>
          <a:xfrm>
            <a:off x="6735827" y="8653120"/>
            <a:ext cx="276667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Forme surinfectée</a:t>
            </a:r>
          </a:p>
        </p:txBody>
      </p:sp>
      <p:pic>
        <p:nvPicPr>
          <p:cNvPr id="154" name="page20image10661872.png" descr="page20image1066187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4222" y="619480"/>
            <a:ext cx="5807403" cy="394264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e"/>
          <p:cNvSpPr txBox="1"/>
          <p:nvPr/>
        </p:nvSpPr>
        <p:spPr>
          <a:xfrm>
            <a:off x="2487083" y="39087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3529"/>
              </a:schemeClr>
            </a:gs>
            <a:gs pos="100000">
              <a:schemeClr val="accent1">
                <a:hueOff val="118245"/>
                <a:lumOff val="-11372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e"/>
          <p:cNvSpPr txBox="1"/>
          <p:nvPr/>
        </p:nvSpPr>
        <p:spPr>
          <a:xfrm>
            <a:off x="-5232400" y="-194734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58" name="Texte"/>
          <p:cNvSpPr txBox="1"/>
          <p:nvPr/>
        </p:nvSpPr>
        <p:spPr>
          <a:xfrm>
            <a:off x="-10851861" y="464350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59" name="page39image10670352.png" descr="page39image106703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2690" y="571921"/>
            <a:ext cx="10873420" cy="565806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e"/>
          <p:cNvSpPr txBox="1"/>
          <p:nvPr/>
        </p:nvSpPr>
        <p:spPr>
          <a:xfrm>
            <a:off x="-12680950" y="-254001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61" name="Texte"/>
          <p:cNvSpPr txBox="1"/>
          <p:nvPr/>
        </p:nvSpPr>
        <p:spPr>
          <a:xfrm>
            <a:off x="6185611" y="4773270"/>
            <a:ext cx="887578" cy="4610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62" name="Les complications de la gale ( Engelman, 2013)"/>
          <p:cNvSpPr txBox="1"/>
          <p:nvPr/>
        </p:nvSpPr>
        <p:spPr>
          <a:xfrm>
            <a:off x="3181045" y="7575737"/>
            <a:ext cx="689671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 complications de la gale ( Engelman, 2013)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3529"/>
              </a:schemeClr>
            </a:gs>
            <a:gs pos="100000">
              <a:schemeClr val="accent1">
                <a:hueOff val="118245"/>
                <a:lumOff val="-11372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lante.jpg" descr="plant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1628" t="0" r="21628" b="0"/>
          <a:stretch>
            <a:fillRect/>
          </a:stretch>
        </p:blipFill>
        <p:spPr>
          <a:xfrm>
            <a:off x="8450667" y="3469390"/>
            <a:ext cx="3770513" cy="4443820"/>
          </a:xfrm>
          <a:prstGeom prst="rect">
            <a:avLst/>
          </a:prstGeom>
        </p:spPr>
      </p:pic>
      <p:sp>
        <p:nvSpPr>
          <p:cNvPr id="165" name="Traitement de la gale par les huiles essentielles"/>
          <p:cNvSpPr txBox="1"/>
          <p:nvPr>
            <p:ph type="title"/>
          </p:nvPr>
        </p:nvSpPr>
        <p:spPr>
          <a:xfrm>
            <a:off x="1092200" y="889421"/>
            <a:ext cx="11099800" cy="888158"/>
          </a:xfrm>
          <a:prstGeom prst="rect">
            <a:avLst/>
          </a:prstGeom>
        </p:spPr>
        <p:txBody>
          <a:bodyPr/>
          <a:lstStyle>
            <a:lvl1pPr defTabSz="385572">
              <a:defRPr sz="3960"/>
            </a:lvl1pPr>
          </a:lstStyle>
          <a:p>
            <a:pPr/>
            <a:r>
              <a:t>Traitement de la gale par les huiles essentielles</a:t>
            </a:r>
          </a:p>
        </p:txBody>
      </p:sp>
      <p:sp>
        <p:nvSpPr>
          <p:cNvPr id="166" name="- Au CMN : Le mélange Hélichryse Gymno ( 4%), Palmarosa ( 4%), Géranium Rosat ( 4%), Menthe Poivrée ( 1%)  dans une huile végétale  donnerait un  « bon » résultat : piste à explorer?…"/>
          <p:cNvSpPr txBox="1"/>
          <p:nvPr>
            <p:ph type="body" sz="half" idx="1"/>
          </p:nvPr>
        </p:nvSpPr>
        <p:spPr>
          <a:xfrm>
            <a:off x="1358900" y="2113309"/>
            <a:ext cx="6537574" cy="6890991"/>
          </a:xfrm>
          <a:prstGeom prst="rect">
            <a:avLst/>
          </a:prstGeom>
          <a:solidFill>
            <a:schemeClr val="accent1">
              <a:lumOff val="13529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- Au CMN : Le mélange Hélichryse Gymno ( 4%), Palmarosa ( 4%), Géranium Rosat ( 4%), Menthe Poivrée ( 1%)  dans une huile végétale  donnerait un  « bon » résultat : piste à explorer?</a:t>
            </a: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Grace à des fiches de suivi, moins de « réinfestations » sur 2 mois</a:t>
            </a: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Application le soir environ 7jours, pas d’irritation, ni d’eczema</a:t>
            </a: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- Dans la littérature : Giroflier, Menthe Poivre, Tea Tree</a:t>
            </a:r>
          </a:p>
        </p:txBody>
      </p:sp>
      <p:sp>
        <p:nvSpPr>
          <p:cNvPr id="167" name="Numéro de diapositive"/>
          <p:cNvSpPr txBox="1"/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